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8" r:id="rId4"/>
    <p:sldId id="259" r:id="rId5"/>
    <p:sldId id="260" r:id="rId6"/>
    <p:sldId id="261" r:id="rId7"/>
    <p:sldId id="262" r:id="rId8"/>
  </p:sldIdLst>
  <p:sldSz cx="12192000" cy="6858000"/>
  <p:notesSz cx="7099300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48DB"/>
    <a:srgbClr val="3B943B"/>
    <a:srgbClr val="116B9A"/>
    <a:srgbClr val="3B943C"/>
    <a:srgbClr val="126C9A"/>
    <a:srgbClr val="1586C0"/>
    <a:srgbClr val="4AB849"/>
    <a:srgbClr val="3A933F"/>
    <a:srgbClr val="156C98"/>
    <a:srgbClr val="A4DC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-48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08.02.2021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574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08.02.2021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875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08.02.2021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7733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08.02.2021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812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08.02.2021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6657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08.02.2021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075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08.02.2021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5202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08.02.2021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333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08.02.2021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7396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08.02.2021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383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E0F1-A3EB-4BA1-B71B-6FE6ACE89A72}" type="datetimeFigureOut">
              <a:rPr lang="ru-RU" smtClean="0"/>
              <a:t>08.02.2021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5474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BE0F1-A3EB-4BA1-B71B-6FE6ACE89A72}" type="datetimeFigureOut">
              <a:rPr lang="ru-RU" smtClean="0"/>
              <a:t>08.02.2021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2666B-BFEB-439A-AD27-5E98CD3F89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1641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586C0">
                <a:lumMod val="80000"/>
              </a:srgbClr>
            </a:gs>
            <a:gs pos="100000">
              <a:srgbClr val="4AB849">
                <a:lumMod val="80000"/>
              </a:srgb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57" y="5098144"/>
            <a:ext cx="1112780" cy="1464129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10972800" y="-247650"/>
            <a:ext cx="1524000" cy="1524000"/>
          </a:xfrm>
          <a:prstGeom prst="roundRect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972800" y="1504950"/>
            <a:ext cx="1524000" cy="1524000"/>
          </a:xfrm>
          <a:prstGeom prst="round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182100" y="-228600"/>
            <a:ext cx="1524000" cy="1524000"/>
          </a:xfrm>
          <a:prstGeom prst="roundRect">
            <a:avLst/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0972800" y="5590721"/>
            <a:ext cx="1524000" cy="1524000"/>
          </a:xfrm>
          <a:prstGeom prst="roundRect">
            <a:avLst/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182100" y="5590721"/>
            <a:ext cx="1524000" cy="1524000"/>
          </a:xfrm>
          <a:prstGeom prst="roundRect">
            <a:avLst/>
          </a:prstGeom>
          <a:solidFill>
            <a:schemeClr val="bg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842000" y="596900"/>
            <a:ext cx="1524000" cy="1524000"/>
          </a:xfrm>
          <a:prstGeom prst="roundRect">
            <a:avLst/>
          </a:prstGeom>
          <a:solidFill>
            <a:schemeClr val="bg1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780972" y="6352721"/>
            <a:ext cx="1524000" cy="1524000"/>
          </a:xfrm>
          <a:prstGeom prst="roundRect">
            <a:avLst/>
          </a:prstGeom>
          <a:solidFill>
            <a:schemeClr val="bg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780972" y="4617570"/>
            <a:ext cx="1524000" cy="1524000"/>
          </a:xfrm>
          <a:prstGeom prst="roundRect">
            <a:avLst/>
          </a:prstGeom>
          <a:solidFill>
            <a:schemeClr val="bg1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-313743" y="-242208"/>
            <a:ext cx="1524000" cy="1524000"/>
          </a:xfrm>
          <a:prstGeom prst="roundRect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-313743" y="1496786"/>
            <a:ext cx="1524000" cy="1524000"/>
          </a:xfrm>
          <a:prstGeom prst="roundRect">
            <a:avLst/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-313743" y="3235780"/>
            <a:ext cx="1524000" cy="1524000"/>
          </a:xfrm>
          <a:prstGeom prst="round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1985020"/>
            <a:ext cx="12192000" cy="2898130"/>
          </a:xfrm>
          <a:prstGeom prst="rect">
            <a:avLst/>
          </a:prstGeom>
          <a:solidFill>
            <a:schemeClr val="tx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808810" y="2275115"/>
            <a:ext cx="1070196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Итоговое собеседование </a:t>
            </a:r>
            <a:r>
              <a:rPr lang="ru-RU" sz="3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по русскому </a:t>
            </a:r>
            <a:r>
              <a:rPr lang="ru-RU" sz="36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языку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для </a:t>
            </a:r>
            <a:r>
              <a:rPr lang="ru-RU" sz="3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обучающихся IX классов </a:t>
            </a:r>
            <a:endParaRPr lang="ru-RU" sz="3600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r>
              <a:rPr lang="ru-RU" sz="36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общеобразовательных </a:t>
            </a:r>
            <a:r>
              <a:rPr lang="ru-RU" sz="3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организаций </a:t>
            </a:r>
            <a:endParaRPr lang="ru-RU" sz="3600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r>
              <a:rPr lang="ru-RU" sz="36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Республики </a:t>
            </a:r>
            <a:r>
              <a:rPr lang="ru-RU" sz="3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Татарстан в 2021 году</a:t>
            </a:r>
          </a:p>
        </p:txBody>
      </p:sp>
    </p:spTree>
    <p:extLst>
      <p:ext uri="{BB962C8B-B14F-4D97-AF65-F5344CB8AC3E}">
        <p14:creationId xmlns:p14="http://schemas.microsoft.com/office/powerpoint/2010/main" val="218790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-997857" y="5765798"/>
            <a:ext cx="1524000" cy="1524000"/>
          </a:xfrm>
          <a:prstGeom prst="roundRect">
            <a:avLst/>
          </a:prstGeom>
          <a:solidFill>
            <a:schemeClr val="bg1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-39543"/>
            <a:ext cx="12192000" cy="1476457"/>
          </a:xfrm>
          <a:prstGeom prst="rec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ОО			МОУО</a:t>
            </a:r>
            <a:endParaRPr lang="ru-RU" sz="6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20743" y="1206970"/>
            <a:ext cx="7350514" cy="45719"/>
          </a:xfrm>
          <a:prstGeom prst="rect">
            <a:avLst/>
          </a:prstGeom>
          <a:gradFill>
            <a:gsLst>
              <a:gs pos="22000">
                <a:schemeClr val="bg1"/>
              </a:gs>
              <a:gs pos="100000">
                <a:srgbClr val="3B943B">
                  <a:lumMod val="100000"/>
                  <a:alpha val="0"/>
                </a:srgbClr>
              </a:gs>
              <a:gs pos="676">
                <a:srgbClr val="116B9A">
                  <a:lumMod val="100000"/>
                  <a:alpha val="0"/>
                </a:srgbClr>
              </a:gs>
              <a:gs pos="78000">
                <a:schemeClr val="bg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Штриховая стрелка вправо 5"/>
          <p:cNvSpPr/>
          <p:nvPr/>
        </p:nvSpPr>
        <p:spPr>
          <a:xfrm>
            <a:off x="4874004" y="233452"/>
            <a:ext cx="1476461" cy="930466"/>
          </a:xfrm>
          <a:prstGeom prst="striped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2254" y="1511083"/>
            <a:ext cx="110530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u="sng" dirty="0" smtClean="0">
                <a:gradFill>
                  <a:gsLst>
                    <a:gs pos="0">
                      <a:srgbClr val="2D7CA5"/>
                    </a:gs>
                    <a:gs pos="100000">
                      <a:srgbClr val="3A9348"/>
                    </a:gs>
                  </a:gsLst>
                  <a:lin ang="10800000" scaled="0"/>
                </a:gradFill>
                <a:latin typeface="Century Gothic" panose="020B0502020202020204" pitchFamily="34" charset="0"/>
              </a:rPr>
              <a:t>В день проведения итогового собеседования:</a:t>
            </a:r>
            <a:endParaRPr lang="ru-RU" sz="3600" b="1" i="1" u="sng" dirty="0">
              <a:gradFill>
                <a:gsLst>
                  <a:gs pos="0">
                    <a:srgbClr val="2D7CA5"/>
                  </a:gs>
                  <a:gs pos="100000">
                    <a:srgbClr val="3A9348"/>
                  </a:gs>
                </a:gsLst>
                <a:lin ang="10800000" scaled="0"/>
              </a:gradFill>
              <a:latin typeface="Century Gothic" panose="020B0502020202020204" pitchFamily="34" charset="0"/>
            </a:endParaRPr>
          </a:p>
        </p:txBody>
      </p:sp>
      <p:sp>
        <p:nvSpPr>
          <p:cNvPr id="16" name="Кольцо 15"/>
          <p:cNvSpPr/>
          <p:nvPr/>
        </p:nvSpPr>
        <p:spPr>
          <a:xfrm>
            <a:off x="526143" y="2512156"/>
            <a:ext cx="292295" cy="292004"/>
          </a:xfrm>
          <a:prstGeom prst="donu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8438" y="2342495"/>
            <a:ext cx="112059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entury Gothic" panose="020B0502020202020204" pitchFamily="34" charset="0"/>
              </a:rPr>
              <a:t>специализированная форма </a:t>
            </a:r>
            <a:r>
              <a:rPr lang="ru-RU" dirty="0">
                <a:latin typeface="Century Gothic" panose="020B0502020202020204" pitchFamily="34" charset="0"/>
              </a:rPr>
              <a:t>для внесения информации из протоколов экспертов по оцениванию ответов участников итогового собеседования в специальном XML формате</a:t>
            </a:r>
          </a:p>
        </p:txBody>
      </p:sp>
      <p:sp>
        <p:nvSpPr>
          <p:cNvPr id="17" name="Кольцо 16"/>
          <p:cNvSpPr/>
          <p:nvPr/>
        </p:nvSpPr>
        <p:spPr>
          <a:xfrm>
            <a:off x="526141" y="3089339"/>
            <a:ext cx="292295" cy="292004"/>
          </a:xfrm>
          <a:prstGeom prst="donu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8436" y="3049140"/>
            <a:ext cx="103220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entury Gothic" panose="020B0502020202020204" pitchFamily="34" charset="0"/>
              </a:rPr>
              <a:t>Аудиофайлы </a:t>
            </a:r>
            <a:r>
              <a:rPr lang="ru-RU" dirty="0">
                <a:latin typeface="Century Gothic" panose="020B0502020202020204" pitchFamily="34" charset="0"/>
              </a:rPr>
              <a:t>с записями ответов участников итогового собеседования</a:t>
            </a:r>
          </a:p>
        </p:txBody>
      </p:sp>
      <p:sp>
        <p:nvSpPr>
          <p:cNvPr id="18" name="Кольцо 17"/>
          <p:cNvSpPr/>
          <p:nvPr/>
        </p:nvSpPr>
        <p:spPr>
          <a:xfrm>
            <a:off x="526141" y="3673587"/>
            <a:ext cx="292295" cy="292004"/>
          </a:xfrm>
          <a:prstGeom prst="donu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18435" y="3641649"/>
            <a:ext cx="110992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>
                <a:latin typeface="Century Gothic" panose="020B0502020202020204" pitchFamily="34" charset="0"/>
              </a:rPr>
              <a:t>Списки участников итогового собеседования</a:t>
            </a:r>
            <a:r>
              <a:rPr lang="ru-RU" dirty="0">
                <a:latin typeface="Century Gothic" panose="020B0502020202020204" pitchFamily="34" charset="0"/>
              </a:rPr>
              <a:t> – форма ИС-01 (Приложение № 7 к Порядку) </a:t>
            </a:r>
          </a:p>
        </p:txBody>
      </p:sp>
      <p:sp>
        <p:nvSpPr>
          <p:cNvPr id="20" name="Кольцо 19"/>
          <p:cNvSpPr/>
          <p:nvPr/>
        </p:nvSpPr>
        <p:spPr>
          <a:xfrm>
            <a:off x="526141" y="4303274"/>
            <a:ext cx="292295" cy="292004"/>
          </a:xfrm>
          <a:prstGeom prst="donu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Кольцо 20"/>
          <p:cNvSpPr/>
          <p:nvPr/>
        </p:nvSpPr>
        <p:spPr>
          <a:xfrm>
            <a:off x="526140" y="5034233"/>
            <a:ext cx="292295" cy="292004"/>
          </a:xfrm>
          <a:prstGeom prst="donu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Кольцо 21"/>
          <p:cNvSpPr/>
          <p:nvPr/>
        </p:nvSpPr>
        <p:spPr>
          <a:xfrm>
            <a:off x="526140" y="5749720"/>
            <a:ext cx="292295" cy="292004"/>
          </a:xfrm>
          <a:prstGeom prst="donu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18436" y="4157822"/>
            <a:ext cx="112059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Ведомость учета проведения итогового собеседования в аудитории – форма ИС-02 (Приложение №8 к Порядку)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818434" y="4982202"/>
            <a:ext cx="110992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>
                <a:latin typeface="Century Gothic" panose="020B0502020202020204" pitchFamily="34" charset="0"/>
              </a:rPr>
              <a:t>Протокол эксперта по оцениванию ответов участников итогового собеседования</a:t>
            </a:r>
            <a:r>
              <a:rPr lang="ru-RU" dirty="0">
                <a:latin typeface="Century Gothic" panose="020B0502020202020204" pitchFamily="34" charset="0"/>
              </a:rPr>
              <a:t> – форма ИС-03 (Приложение № 9 к Порядку)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818434" y="5680564"/>
            <a:ext cx="109468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Форму отчета в МОУО по итогам итогового собеседования (приложение </a:t>
            </a:r>
            <a:r>
              <a:rPr lang="ru-RU" dirty="0" smtClean="0">
                <a:latin typeface="Century Gothic" panose="020B0502020202020204" pitchFamily="34" charset="0"/>
              </a:rPr>
              <a:t>№ 15 к Порядку)</a:t>
            </a:r>
            <a:endParaRPr lang="ru-RU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36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89843" y="217494"/>
            <a:ext cx="78123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x-none" sz="2300" b="1" kern="0" dirty="0">
                <a:latin typeface="Century Gothic" panose="020B0502020202020204" pitchFamily="34" charset="0"/>
                <a:ea typeface="Times New Roman" panose="02020603050405020304" pitchFamily="18" charset="0"/>
              </a:rPr>
              <a:t>Списки участников итогового собеседования</a:t>
            </a:r>
            <a:r>
              <a:rPr lang="ru-RU" sz="2300" b="1" kern="0" dirty="0">
                <a:latin typeface="Century Gothic" panose="020B0502020202020204" pitchFamily="34" charset="0"/>
                <a:ea typeface="Times New Roman" panose="02020603050405020304" pitchFamily="18" charset="0"/>
              </a:rPr>
              <a:t> – форма ИС-01 (Приложение № 7 к </a:t>
            </a:r>
            <a:r>
              <a:rPr lang="ru-RU" sz="2300" b="1" kern="0" dirty="0" smtClean="0">
                <a:latin typeface="Century Gothic" panose="020B0502020202020204" pitchFamily="34" charset="0"/>
                <a:ea typeface="Times New Roman" panose="02020603050405020304" pitchFamily="18" charset="0"/>
              </a:rPr>
              <a:t>Порядку) </a:t>
            </a:r>
            <a:endParaRPr lang="ru-RU" sz="2300" b="1" kern="0" dirty="0"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5" name="Прямоугольник 4"/>
          <p:cNvSpPr/>
          <p:nvPr/>
        </p:nvSpPr>
        <p:spPr>
          <a:xfrm>
            <a:off x="9829800" y="-14516"/>
            <a:ext cx="2362200" cy="6872515"/>
          </a:xfrm>
          <a:custGeom>
            <a:avLst/>
            <a:gdLst>
              <a:gd name="connsiteX0" fmla="*/ 0 w 6923314"/>
              <a:gd name="connsiteY0" fmla="*/ 0 h 6858000"/>
              <a:gd name="connsiteX1" fmla="*/ 6923314 w 6923314"/>
              <a:gd name="connsiteY1" fmla="*/ 0 h 6858000"/>
              <a:gd name="connsiteX2" fmla="*/ 6923314 w 6923314"/>
              <a:gd name="connsiteY2" fmla="*/ 6858000 h 6858000"/>
              <a:gd name="connsiteX3" fmla="*/ 0 w 6923314"/>
              <a:gd name="connsiteY3" fmla="*/ 6858000 h 6858000"/>
              <a:gd name="connsiteX4" fmla="*/ 0 w 6923314"/>
              <a:gd name="connsiteY4" fmla="*/ 0 h 6858000"/>
              <a:gd name="connsiteX0" fmla="*/ 3788228 w 6923314"/>
              <a:gd name="connsiteY0" fmla="*/ 0 h 6872515"/>
              <a:gd name="connsiteX1" fmla="*/ 6923314 w 6923314"/>
              <a:gd name="connsiteY1" fmla="*/ 14515 h 6872515"/>
              <a:gd name="connsiteX2" fmla="*/ 6923314 w 6923314"/>
              <a:gd name="connsiteY2" fmla="*/ 6872515 h 6872515"/>
              <a:gd name="connsiteX3" fmla="*/ 0 w 6923314"/>
              <a:gd name="connsiteY3" fmla="*/ 6872515 h 6872515"/>
              <a:gd name="connsiteX4" fmla="*/ 3788228 w 6923314"/>
              <a:gd name="connsiteY4" fmla="*/ 0 h 687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72515">
                <a:moveTo>
                  <a:pt x="3788228" y="0"/>
                </a:moveTo>
                <a:lnTo>
                  <a:pt x="6923314" y="14515"/>
                </a:lnTo>
                <a:lnTo>
                  <a:pt x="6923314" y="6872515"/>
                </a:lnTo>
                <a:lnTo>
                  <a:pt x="0" y="6872515"/>
                </a:lnTo>
                <a:lnTo>
                  <a:pt x="3788228" y="0"/>
                </a:lnTo>
                <a:close/>
              </a:path>
            </a:pathLst>
          </a:cu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0785086" y="3983261"/>
            <a:ext cx="1524000" cy="1524000"/>
          </a:xfrm>
          <a:prstGeom prst="roundRect">
            <a:avLst/>
          </a:pr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0785086" y="5710465"/>
            <a:ext cx="1524000" cy="1524000"/>
          </a:xfrm>
          <a:prstGeom prst="roundRect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0058756" y="884533"/>
            <a:ext cx="1524000" cy="1524000"/>
          </a:xfrm>
          <a:prstGeom prst="roundRect">
            <a:avLst/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рямоугольник 4"/>
          <p:cNvSpPr/>
          <p:nvPr/>
        </p:nvSpPr>
        <p:spPr>
          <a:xfrm flipH="1" flipV="1">
            <a:off x="0" y="-14515"/>
            <a:ext cx="2362200" cy="6872515"/>
          </a:xfrm>
          <a:custGeom>
            <a:avLst/>
            <a:gdLst>
              <a:gd name="connsiteX0" fmla="*/ 0 w 6923314"/>
              <a:gd name="connsiteY0" fmla="*/ 0 h 6858000"/>
              <a:gd name="connsiteX1" fmla="*/ 6923314 w 6923314"/>
              <a:gd name="connsiteY1" fmla="*/ 0 h 6858000"/>
              <a:gd name="connsiteX2" fmla="*/ 6923314 w 6923314"/>
              <a:gd name="connsiteY2" fmla="*/ 6858000 h 6858000"/>
              <a:gd name="connsiteX3" fmla="*/ 0 w 6923314"/>
              <a:gd name="connsiteY3" fmla="*/ 6858000 h 6858000"/>
              <a:gd name="connsiteX4" fmla="*/ 0 w 6923314"/>
              <a:gd name="connsiteY4" fmla="*/ 0 h 6858000"/>
              <a:gd name="connsiteX0" fmla="*/ 3788228 w 6923314"/>
              <a:gd name="connsiteY0" fmla="*/ 0 h 6872515"/>
              <a:gd name="connsiteX1" fmla="*/ 6923314 w 6923314"/>
              <a:gd name="connsiteY1" fmla="*/ 14515 h 6872515"/>
              <a:gd name="connsiteX2" fmla="*/ 6923314 w 6923314"/>
              <a:gd name="connsiteY2" fmla="*/ 6872515 h 6872515"/>
              <a:gd name="connsiteX3" fmla="*/ 0 w 6923314"/>
              <a:gd name="connsiteY3" fmla="*/ 6872515 h 6872515"/>
              <a:gd name="connsiteX4" fmla="*/ 3788228 w 6923314"/>
              <a:gd name="connsiteY4" fmla="*/ 0 h 687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72515">
                <a:moveTo>
                  <a:pt x="3788228" y="0"/>
                </a:moveTo>
                <a:lnTo>
                  <a:pt x="6923314" y="14515"/>
                </a:lnTo>
                <a:lnTo>
                  <a:pt x="6923314" y="6872515"/>
                </a:lnTo>
                <a:lnTo>
                  <a:pt x="0" y="6872515"/>
                </a:lnTo>
                <a:lnTo>
                  <a:pt x="3788228" y="0"/>
                </a:lnTo>
                <a:close/>
              </a:path>
            </a:pathLst>
          </a:cu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 flipH="1" flipV="1">
            <a:off x="955286" y="3983262"/>
            <a:ext cx="1524000" cy="1524000"/>
          </a:xfrm>
          <a:prstGeom prst="roundRect">
            <a:avLst/>
          </a:pr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 flipH="1" flipV="1">
            <a:off x="955286" y="5710466"/>
            <a:ext cx="1524000" cy="1524000"/>
          </a:xfrm>
          <a:prstGeom prst="roundRect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 flipH="1" flipV="1">
            <a:off x="228956" y="884534"/>
            <a:ext cx="1524000" cy="1524000"/>
          </a:xfrm>
          <a:prstGeom prst="roundRect">
            <a:avLst/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92201" y="1121062"/>
            <a:ext cx="7350514" cy="45719"/>
          </a:xfrm>
          <a:prstGeom prst="rect">
            <a:avLst/>
          </a:prstGeom>
          <a:gradFill>
            <a:gsLst>
              <a:gs pos="22000">
                <a:srgbClr val="116B9A">
                  <a:lumMod val="100000"/>
                </a:srgbClr>
              </a:gs>
              <a:gs pos="100000">
                <a:srgbClr val="3B943B">
                  <a:lumMod val="100000"/>
                  <a:alpha val="0"/>
                </a:srgbClr>
              </a:gs>
              <a:gs pos="676">
                <a:srgbClr val="116B9A">
                  <a:lumMod val="100000"/>
                  <a:alpha val="0"/>
                </a:srgbClr>
              </a:gs>
              <a:gs pos="81000">
                <a:srgbClr val="3B943B">
                  <a:lumMod val="100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0748" y="1280500"/>
            <a:ext cx="6807589" cy="5479868"/>
          </a:xfrm>
          <a:prstGeom prst="rect">
            <a:avLst/>
          </a:prstGeom>
          <a:effectLst>
            <a:outerShdw blurRad="114300" dist="38100" dir="2700000" sx="101000" sy="101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943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-997857" y="5765798"/>
            <a:ext cx="1524000" cy="1524000"/>
          </a:xfrm>
          <a:prstGeom prst="roundRect">
            <a:avLst/>
          </a:prstGeom>
          <a:solidFill>
            <a:schemeClr val="bg1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-39543"/>
            <a:ext cx="12192000" cy="1476457"/>
          </a:xfrm>
          <a:prstGeom prst="rect">
            <a:avLst/>
          </a:pr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496824" y="283186"/>
            <a:ext cx="9198352" cy="83099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Ведомость учета проведения итогового </a:t>
            </a:r>
            <a: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собеседования 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 </a:t>
            </a:r>
            <a:r>
              <a:rPr 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аудитории – форма ИС-02 (Приложение №8 к Порядку)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420743" y="1206970"/>
            <a:ext cx="7350514" cy="45719"/>
          </a:xfrm>
          <a:prstGeom prst="rect">
            <a:avLst/>
          </a:prstGeom>
          <a:gradFill>
            <a:gsLst>
              <a:gs pos="22000">
                <a:schemeClr val="bg1"/>
              </a:gs>
              <a:gs pos="100000">
                <a:srgbClr val="3B943B">
                  <a:lumMod val="100000"/>
                  <a:alpha val="0"/>
                </a:srgbClr>
              </a:gs>
              <a:gs pos="676">
                <a:srgbClr val="116B9A">
                  <a:lumMod val="100000"/>
                  <a:alpha val="0"/>
                </a:srgbClr>
              </a:gs>
              <a:gs pos="78000">
                <a:schemeClr val="bg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285" y="1529701"/>
            <a:ext cx="7787430" cy="4911728"/>
          </a:xfrm>
          <a:prstGeom prst="rect">
            <a:avLst/>
          </a:prstGeom>
          <a:effectLst>
            <a:outerShdw blurRad="114300" dist="38100" dir="2700000" sx="101000" sy="101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808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4"/>
          <p:cNvSpPr/>
          <p:nvPr/>
        </p:nvSpPr>
        <p:spPr>
          <a:xfrm>
            <a:off x="9829800" y="-14516"/>
            <a:ext cx="2362200" cy="6872515"/>
          </a:xfrm>
          <a:custGeom>
            <a:avLst/>
            <a:gdLst>
              <a:gd name="connsiteX0" fmla="*/ 0 w 6923314"/>
              <a:gd name="connsiteY0" fmla="*/ 0 h 6858000"/>
              <a:gd name="connsiteX1" fmla="*/ 6923314 w 6923314"/>
              <a:gd name="connsiteY1" fmla="*/ 0 h 6858000"/>
              <a:gd name="connsiteX2" fmla="*/ 6923314 w 6923314"/>
              <a:gd name="connsiteY2" fmla="*/ 6858000 h 6858000"/>
              <a:gd name="connsiteX3" fmla="*/ 0 w 6923314"/>
              <a:gd name="connsiteY3" fmla="*/ 6858000 h 6858000"/>
              <a:gd name="connsiteX4" fmla="*/ 0 w 6923314"/>
              <a:gd name="connsiteY4" fmla="*/ 0 h 6858000"/>
              <a:gd name="connsiteX0" fmla="*/ 3788228 w 6923314"/>
              <a:gd name="connsiteY0" fmla="*/ 0 h 6872515"/>
              <a:gd name="connsiteX1" fmla="*/ 6923314 w 6923314"/>
              <a:gd name="connsiteY1" fmla="*/ 14515 h 6872515"/>
              <a:gd name="connsiteX2" fmla="*/ 6923314 w 6923314"/>
              <a:gd name="connsiteY2" fmla="*/ 6872515 h 6872515"/>
              <a:gd name="connsiteX3" fmla="*/ 0 w 6923314"/>
              <a:gd name="connsiteY3" fmla="*/ 6872515 h 6872515"/>
              <a:gd name="connsiteX4" fmla="*/ 3788228 w 6923314"/>
              <a:gd name="connsiteY4" fmla="*/ 0 h 687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72515">
                <a:moveTo>
                  <a:pt x="3788228" y="0"/>
                </a:moveTo>
                <a:lnTo>
                  <a:pt x="6923314" y="14515"/>
                </a:lnTo>
                <a:lnTo>
                  <a:pt x="6923314" y="6872515"/>
                </a:lnTo>
                <a:lnTo>
                  <a:pt x="0" y="6872515"/>
                </a:lnTo>
                <a:lnTo>
                  <a:pt x="3788228" y="0"/>
                </a:lnTo>
                <a:close/>
              </a:path>
            </a:pathLst>
          </a:custGeom>
          <a:gradFill>
            <a:gsLst>
              <a:gs pos="0">
                <a:srgbClr val="1586C0">
                  <a:lumMod val="80000"/>
                </a:srgbClr>
              </a:gs>
              <a:gs pos="100000">
                <a:srgbClr val="4AB849">
                  <a:lumMod val="80000"/>
                </a:srgb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0785086" y="3983261"/>
            <a:ext cx="1524000" cy="1524000"/>
          </a:xfrm>
          <a:prstGeom prst="roundRect">
            <a:avLst/>
          </a:pr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0785086" y="5710465"/>
            <a:ext cx="1524000" cy="1524000"/>
          </a:xfrm>
          <a:prstGeom prst="roundRect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0058756" y="884533"/>
            <a:ext cx="1524000" cy="1524000"/>
          </a:xfrm>
          <a:prstGeom prst="roundRect">
            <a:avLst/>
          </a:prstGeom>
          <a:solidFill>
            <a:schemeClr val="bg1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36742" y="1255974"/>
            <a:ext cx="42674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2400" b="1" dirty="0"/>
              <a:t>Протокол эксперта по оцениванию ответов участников итогового собеседования</a:t>
            </a:r>
            <a:r>
              <a:rPr lang="ru-RU" sz="2400" b="1" dirty="0"/>
              <a:t> – форма ИС-03 (Приложение № 9 к Порядку)</a:t>
            </a:r>
          </a:p>
        </p:txBody>
      </p:sp>
      <p:pic>
        <p:nvPicPr>
          <p:cNvPr id="22" name="Рисунок 2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159" y="210946"/>
            <a:ext cx="5050427" cy="6421589"/>
          </a:xfrm>
          <a:prstGeom prst="rect">
            <a:avLst/>
          </a:prstGeom>
          <a:effectLst>
            <a:outerShdw blurRad="1143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Прямоугольник 22"/>
          <p:cNvSpPr/>
          <p:nvPr/>
        </p:nvSpPr>
        <p:spPr>
          <a:xfrm>
            <a:off x="345578" y="3420428"/>
            <a:ext cx="4458581" cy="45719"/>
          </a:xfrm>
          <a:prstGeom prst="rect">
            <a:avLst/>
          </a:prstGeom>
          <a:gradFill>
            <a:gsLst>
              <a:gs pos="22000">
                <a:srgbClr val="116B9A">
                  <a:lumMod val="100000"/>
                </a:srgbClr>
              </a:gs>
              <a:gs pos="100000">
                <a:srgbClr val="3B943B">
                  <a:lumMod val="100000"/>
                  <a:alpha val="0"/>
                </a:srgbClr>
              </a:gs>
              <a:gs pos="676">
                <a:srgbClr val="116B9A">
                  <a:lumMod val="100000"/>
                  <a:alpha val="0"/>
                </a:srgbClr>
              </a:gs>
              <a:gs pos="81000">
                <a:srgbClr val="3B943B">
                  <a:lumMod val="100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560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9942" y="375921"/>
            <a:ext cx="11292116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gradFill>
                  <a:gsLst>
                    <a:gs pos="0">
                      <a:srgbClr val="116B9A">
                        <a:lumMod val="80000"/>
                      </a:srgbClr>
                    </a:gs>
                    <a:gs pos="100000">
                      <a:srgbClr val="3B943B">
                        <a:lumMod val="80000"/>
                      </a:srgbClr>
                    </a:gs>
                  </a:gsLst>
                  <a:lin ang="2700000" scaled="0"/>
                </a:gradFill>
                <a:latin typeface="Century Gothic" panose="020B0502020202020204" pitchFamily="34" charset="0"/>
              </a:rPr>
              <a:t>Сопроводительный лист к материалам итогового собеседования</a:t>
            </a:r>
            <a:endParaRPr lang="ru-RU" sz="2400" b="1" dirty="0">
              <a:gradFill>
                <a:gsLst>
                  <a:gs pos="0">
                    <a:srgbClr val="116B9A">
                      <a:lumMod val="80000"/>
                    </a:srgbClr>
                  </a:gs>
                  <a:gs pos="100000">
                    <a:srgbClr val="3B943B">
                      <a:lumMod val="80000"/>
                    </a:srgbClr>
                  </a:gs>
                </a:gsLst>
                <a:lin ang="2700000" scaled="0"/>
              </a:gra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20743" y="952860"/>
            <a:ext cx="7350514" cy="45719"/>
          </a:xfrm>
          <a:prstGeom prst="rect">
            <a:avLst/>
          </a:prstGeom>
          <a:gradFill>
            <a:gsLst>
              <a:gs pos="22000">
                <a:srgbClr val="116B9A">
                  <a:lumMod val="100000"/>
                </a:srgbClr>
              </a:gs>
              <a:gs pos="100000">
                <a:srgbClr val="3B943B">
                  <a:lumMod val="100000"/>
                  <a:alpha val="0"/>
                </a:srgbClr>
              </a:gs>
              <a:gs pos="676">
                <a:srgbClr val="116B9A">
                  <a:lumMod val="100000"/>
                  <a:alpha val="0"/>
                </a:srgbClr>
              </a:gs>
              <a:gs pos="81000">
                <a:srgbClr val="3B943B">
                  <a:lumMod val="100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68" y="1163679"/>
            <a:ext cx="4101979" cy="28927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143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6409" y="2395578"/>
            <a:ext cx="4058317" cy="28927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143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5049" y="3716376"/>
            <a:ext cx="4186415" cy="289278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14300" dist="38100" dir="2700000" sx="101000" sy="101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718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9942" y="375921"/>
            <a:ext cx="11292116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gradFill>
                  <a:gsLst>
                    <a:gs pos="0">
                      <a:srgbClr val="116B9A">
                        <a:lumMod val="80000"/>
                      </a:srgbClr>
                    </a:gs>
                    <a:gs pos="100000">
                      <a:srgbClr val="3B943B">
                        <a:lumMod val="80000"/>
                      </a:srgbClr>
                    </a:gs>
                  </a:gsLst>
                  <a:lin ang="2700000" scaled="0"/>
                </a:gradFill>
                <a:latin typeface="Century Gothic" panose="020B0502020202020204" pitchFamily="34" charset="0"/>
              </a:rPr>
              <a:t>Форма </a:t>
            </a:r>
            <a:r>
              <a:rPr lang="ru-RU" sz="2400" b="1" dirty="0">
                <a:gradFill>
                  <a:gsLst>
                    <a:gs pos="0">
                      <a:srgbClr val="116B9A">
                        <a:lumMod val="80000"/>
                      </a:srgbClr>
                    </a:gs>
                    <a:gs pos="100000">
                      <a:srgbClr val="3B943B">
                        <a:lumMod val="80000"/>
                      </a:srgbClr>
                    </a:gs>
                  </a:gsLst>
                  <a:lin ang="2700000" scaled="0"/>
                </a:gradFill>
                <a:latin typeface="Century Gothic" panose="020B0502020202020204" pitchFamily="34" charset="0"/>
              </a:rPr>
              <a:t>отчета в РЦОИ по итогам итогового </a:t>
            </a:r>
            <a:r>
              <a:rPr lang="ru-RU" sz="2400" b="1" dirty="0" smtClean="0">
                <a:gradFill>
                  <a:gsLst>
                    <a:gs pos="0">
                      <a:srgbClr val="116B9A">
                        <a:lumMod val="80000"/>
                      </a:srgbClr>
                    </a:gs>
                    <a:gs pos="100000">
                      <a:srgbClr val="3B943B">
                        <a:lumMod val="80000"/>
                      </a:srgbClr>
                    </a:gs>
                  </a:gsLst>
                  <a:lin ang="2700000" scaled="0"/>
                </a:gradFill>
                <a:latin typeface="Century Gothic" panose="020B0502020202020204" pitchFamily="34" charset="0"/>
              </a:rPr>
              <a:t>собеседования (Приложение № 16 к Порядку)</a:t>
            </a:r>
            <a:endParaRPr lang="ru-RU" sz="2400" b="1" dirty="0">
              <a:gradFill>
                <a:gsLst>
                  <a:gs pos="0">
                    <a:srgbClr val="116B9A">
                      <a:lumMod val="80000"/>
                    </a:srgbClr>
                  </a:gs>
                  <a:gs pos="100000">
                    <a:srgbClr val="3B943B">
                      <a:lumMod val="80000"/>
                    </a:srgbClr>
                  </a:gs>
                </a:gsLst>
                <a:lin ang="2700000" scaled="0"/>
              </a:gra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22343" y="1245018"/>
            <a:ext cx="7350514" cy="45719"/>
          </a:xfrm>
          <a:prstGeom prst="rect">
            <a:avLst/>
          </a:prstGeom>
          <a:gradFill>
            <a:gsLst>
              <a:gs pos="22000">
                <a:srgbClr val="116B9A">
                  <a:lumMod val="100000"/>
                </a:srgbClr>
              </a:gs>
              <a:gs pos="100000">
                <a:srgbClr val="3B943B">
                  <a:lumMod val="100000"/>
                  <a:alpha val="0"/>
                </a:srgbClr>
              </a:gs>
              <a:gs pos="676">
                <a:srgbClr val="116B9A">
                  <a:lumMod val="100000"/>
                  <a:alpha val="0"/>
                </a:srgbClr>
              </a:gs>
              <a:gs pos="81000">
                <a:srgbClr val="3B943B">
                  <a:lumMod val="100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414" y="1608066"/>
            <a:ext cx="7761172" cy="459461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14300" dist="38100" dir="2700000" sx="101000" sy="101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585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</TotalTime>
  <Words>182</Words>
  <Application>Microsoft Office PowerPoint</Application>
  <PresentationFormat>Произвольный</PresentationFormat>
  <Paragraphs>18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Damir.Zakirov</dc:creator>
  <cp:lastModifiedBy>1</cp:lastModifiedBy>
  <cp:revision>57</cp:revision>
  <cp:lastPrinted>2021-02-05T06:32:30Z</cp:lastPrinted>
  <dcterms:created xsi:type="dcterms:W3CDTF">2021-01-15T11:37:43Z</dcterms:created>
  <dcterms:modified xsi:type="dcterms:W3CDTF">2021-02-08T12:02:12Z</dcterms:modified>
</cp:coreProperties>
</file>